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21" r:id="rId3"/>
  </p:sldMasterIdLst>
  <p:notesMasterIdLst>
    <p:notesMasterId r:id="rId24"/>
  </p:notesMasterIdLst>
  <p:handoutMasterIdLst>
    <p:handoutMasterId r:id="rId25"/>
  </p:handoutMasterIdLst>
  <p:sldIdLst>
    <p:sldId id="294" r:id="rId4"/>
    <p:sldId id="299" r:id="rId5"/>
    <p:sldId id="302" r:id="rId6"/>
    <p:sldId id="307" r:id="rId7"/>
    <p:sldId id="309" r:id="rId8"/>
    <p:sldId id="278" r:id="rId9"/>
    <p:sldId id="275" r:id="rId10"/>
    <p:sldId id="335" r:id="rId11"/>
    <p:sldId id="333" r:id="rId12"/>
    <p:sldId id="337" r:id="rId13"/>
    <p:sldId id="338" r:id="rId14"/>
    <p:sldId id="339" r:id="rId15"/>
    <p:sldId id="340" r:id="rId16"/>
    <p:sldId id="276" r:id="rId17"/>
    <p:sldId id="344" r:id="rId18"/>
    <p:sldId id="345" r:id="rId19"/>
    <p:sldId id="346" r:id="rId20"/>
    <p:sldId id="348" r:id="rId21"/>
    <p:sldId id="408" r:id="rId22"/>
    <p:sldId id="26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9"/>
    <a:srgbClr val="F2B50A"/>
    <a:srgbClr val="CEEFE3"/>
    <a:srgbClr val="DA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ACTIVITE PAR CIRCUITS DE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Feuil1!$C$25</c:f>
              <c:strCache>
                <c:ptCount val="1"/>
                <c:pt idx="0">
                  <c:v>GD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Feuil1!$D$25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4-4C5D-8331-92A9DAEAB4D9}"/>
            </c:ext>
          </c:extLst>
        </c:ser>
        <c:ser>
          <c:idx val="1"/>
          <c:order val="1"/>
          <c:tx>
            <c:strRef>
              <c:f>Feuil1!$C$26</c:f>
              <c:strCache>
                <c:ptCount val="1"/>
                <c:pt idx="0">
                  <c:v>RHF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Feuil1!$D$26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54-4C5D-8331-92A9DAEAB4D9}"/>
            </c:ext>
          </c:extLst>
        </c:ser>
        <c:ser>
          <c:idx val="2"/>
          <c:order val="2"/>
          <c:tx>
            <c:strRef>
              <c:f>Feuil1!$C$27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Feuil1!$D$27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54-4C5D-8331-92A9DAEAB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063040"/>
        <c:axId val="425063432"/>
      </c:barChart>
      <c:catAx>
        <c:axId val="425063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5063432"/>
        <c:crosses val="autoZero"/>
        <c:auto val="1"/>
        <c:lblAlgn val="ctr"/>
        <c:lblOffset val="100"/>
        <c:noMultiLvlLbl val="0"/>
      </c:catAx>
      <c:valAx>
        <c:axId val="425063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2506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48075240594921"/>
          <c:y val="0.8616892680081657"/>
          <c:w val="0.43981627296587933"/>
          <c:h val="0.11053295421405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64E58-DD42-4AD2-B354-33A0835C1F0B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D9476-C722-48D1-B6C6-C778AA6F26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80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88417-B482-4D86-9DE6-B1FD5552A660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79815-6AFC-4708-B204-BF781B8F3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0966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05/02/2019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4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05/02/2019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4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05/02/2019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50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05/02/2019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8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05/02/2019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0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e la date 11"/>
          <p:cNvSpPr>
            <a:spLocks noGrp="1"/>
          </p:cNvSpPr>
          <p:nvPr>
            <p:ph type="dt" sz="half" idx="2"/>
          </p:nvPr>
        </p:nvSpPr>
        <p:spPr>
          <a:xfrm>
            <a:off x="8610600" y="6351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79"/>
                </a:solidFill>
              </a:defRPr>
            </a:lvl1pPr>
          </a:lstStyle>
          <a:p>
            <a:pPr algn="r"/>
            <a:fld id="{97B0455F-8B2A-43E7-8EA0-3E45CA8570A2}" type="datetimeFigureOut">
              <a:rPr lang="fr-FR" smtClean="0"/>
              <a:pPr algn="r"/>
              <a:t>05/02/2019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08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  <a:latin typeface="HelveticaNeueLT Std" panose="020B0604020202020204" pitchFamily="34" charset="0"/>
              </a:defRPr>
            </a:lvl1pPr>
          </a:lstStyle>
          <a:p>
            <a:fld id="{A567DB14-966C-4314-94BD-8BC309055E52}" type="datetimeFigureOut">
              <a:rPr lang="fr-FR" smtClean="0"/>
              <a:pPr/>
              <a:t>05/02/2019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49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11"/>
          <p:cNvSpPr>
            <a:spLocks noGrp="1"/>
          </p:cNvSpPr>
          <p:nvPr>
            <p:ph type="dt" sz="half" idx="2"/>
          </p:nvPr>
        </p:nvSpPr>
        <p:spPr>
          <a:xfrm>
            <a:off x="8610600" y="6351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79"/>
                </a:solidFill>
              </a:defRPr>
            </a:lvl1pPr>
          </a:lstStyle>
          <a:p>
            <a:pPr algn="r"/>
            <a:fld id="{97B0455F-8B2A-43E7-8EA0-3E45CA8570A2}" type="datetimeFigureOut">
              <a:rPr lang="fr-FR" smtClean="0"/>
              <a:pPr algn="r"/>
              <a:t>05/02/2019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8972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1"/>
          <p:cNvSpPr>
            <a:spLocks noGrp="1"/>
          </p:cNvSpPr>
          <p:nvPr>
            <p:ph type="dt" sz="half" idx="2"/>
          </p:nvPr>
        </p:nvSpPr>
        <p:spPr>
          <a:xfrm>
            <a:off x="8610600" y="6351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79"/>
                </a:solidFill>
              </a:defRPr>
            </a:lvl1pPr>
          </a:lstStyle>
          <a:p>
            <a:pPr algn="r"/>
            <a:fld id="{97B0455F-8B2A-43E7-8EA0-3E45CA8570A2}" type="datetimeFigureOut">
              <a:rPr lang="fr-FR" smtClean="0"/>
              <a:pPr algn="r"/>
              <a:t>05/02/2019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215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4762"/>
            <a:ext cx="12192000" cy="6862762"/>
          </a:xfrm>
          <a:prstGeom prst="rect">
            <a:avLst/>
          </a:prstGeom>
          <a:solidFill>
            <a:srgbClr val="F2B5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-4762"/>
            <a:ext cx="4320000" cy="6862762"/>
          </a:xfrm>
          <a:prstGeom prst="rect">
            <a:avLst/>
          </a:prstGeom>
          <a:solidFill>
            <a:srgbClr val="003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00" y="365125"/>
            <a:ext cx="3600000" cy="3600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4320000" y="3708751"/>
            <a:ext cx="8164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Blip>
                <a:blip r:embed="rId3"/>
              </a:buBlip>
            </a:pPr>
            <a:r>
              <a:rPr lang="fr-FR" sz="4000" dirty="0">
                <a:solidFill>
                  <a:schemeClr val="bg1"/>
                </a:solidFill>
                <a:latin typeface="Sriracha" panose="00000500000000000000" pitchFamily="2" charset="-34"/>
                <a:cs typeface="Sriracha" panose="00000500000000000000" pitchFamily="2" charset="-34"/>
              </a:rPr>
              <a:t>  D’HUMAIN AU CŒUR DE L’ENTREPRISE</a:t>
            </a:r>
          </a:p>
          <a:p>
            <a:pPr marL="285750" lvl="0" indent="-285750">
              <a:buFontTx/>
              <a:buBlip>
                <a:blip r:embed="rId3"/>
              </a:buBlip>
            </a:pPr>
            <a:r>
              <a:rPr lang="fr-FR" sz="4000" dirty="0">
                <a:solidFill>
                  <a:schemeClr val="bg1"/>
                </a:solidFill>
                <a:latin typeface="Sriracha" panose="00000500000000000000" pitchFamily="2" charset="-34"/>
                <a:cs typeface="Sriracha" panose="00000500000000000000" pitchFamily="2" charset="-34"/>
              </a:rPr>
              <a:t>  D’EMPLOI ET DE SOLIDARITE EN REGION</a:t>
            </a:r>
          </a:p>
          <a:p>
            <a:pPr marL="285750" lvl="0" indent="-285750">
              <a:buFontTx/>
              <a:buBlip>
                <a:blip r:embed="rId3"/>
              </a:buBlip>
            </a:pPr>
            <a:r>
              <a:rPr lang="fr-FR" sz="4000" dirty="0">
                <a:solidFill>
                  <a:schemeClr val="bg1"/>
                </a:solidFill>
                <a:latin typeface="Sriracha" panose="00000500000000000000" pitchFamily="2" charset="-34"/>
                <a:cs typeface="Sriracha" panose="00000500000000000000" pitchFamily="2" charset="-34"/>
              </a:rPr>
              <a:t>  D’ENVIRONNEMENT</a:t>
            </a:r>
          </a:p>
          <a:p>
            <a:pPr marL="285750" lvl="0" indent="-285750">
              <a:buFontTx/>
              <a:buBlip>
                <a:blip r:embed="rId3"/>
              </a:buBlip>
            </a:pPr>
            <a:r>
              <a:rPr lang="fr-FR" sz="4000" dirty="0">
                <a:solidFill>
                  <a:schemeClr val="bg1"/>
                </a:solidFill>
                <a:latin typeface="Sriracha" panose="00000500000000000000" pitchFamily="2" charset="-34"/>
                <a:cs typeface="Sriracha" panose="00000500000000000000" pitchFamily="2" charset="-34"/>
              </a:rPr>
              <a:t>  DE QUALITE ET DE SAVOIR FAIRE PRODUIT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1475"/>
            <a:ext cx="360000" cy="360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1198200" y="6402975"/>
            <a:ext cx="286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fr-FR" sz="12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labelPMEplus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95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2"/>
          <a:stretch/>
        </p:blipFill>
        <p:spPr>
          <a:xfrm>
            <a:off x="-600" y="0"/>
            <a:ext cx="12193200" cy="6878097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0" y="1325562"/>
            <a:ext cx="10515600" cy="936000"/>
          </a:xfrm>
          <a:solidFill>
            <a:srgbClr val="003C79">
              <a:alpha val="85098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194196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153800" y="515456"/>
            <a:ext cx="7200000" cy="936000"/>
          </a:xfrm>
          <a:prstGeom prst="rect">
            <a:avLst/>
          </a:prstGeom>
          <a:solidFill>
            <a:srgbClr val="F2B5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3800" y="320675"/>
            <a:ext cx="7200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05/02/2019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53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058" b="18123"/>
          <a:stretch/>
        </p:blipFill>
        <p:spPr>
          <a:xfrm>
            <a:off x="0" y="0"/>
            <a:ext cx="12193200" cy="6865557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0" y="1325562"/>
            <a:ext cx="10515600" cy="936000"/>
          </a:xfrm>
          <a:solidFill>
            <a:srgbClr val="F2B50A">
              <a:alpha val="85098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2716577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4700" y="-14700"/>
            <a:ext cx="12192000" cy="6858000"/>
          </a:xfrm>
          <a:prstGeom prst="rect">
            <a:avLst/>
          </a:prstGeom>
          <a:solidFill>
            <a:srgbClr val="3A89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Roboto" pitchFamily="2" charset="0"/>
              <a:ea typeface="Roboto" pitchFamily="2" charset="0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781801" y="-50800"/>
            <a:ext cx="5486400" cy="69596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558600" y="5859200"/>
            <a:ext cx="10896400" cy="998800"/>
          </a:xfrm>
          <a:prstGeom prst="parallelogram">
            <a:avLst>
              <a:gd name="adj" fmla="val 51542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434343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371300" y="5555200"/>
            <a:ext cx="11159600" cy="304000"/>
          </a:xfrm>
          <a:prstGeom prst="parallelogram">
            <a:avLst>
              <a:gd name="adj" fmla="val 51542"/>
            </a:avLst>
          </a:prstGeom>
          <a:solidFill>
            <a:srgbClr val="F36F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Roboto" pitchFamily="2" charset="0"/>
              <a:ea typeface="Roboto" pitchFamily="2" charset="0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371300" y="0"/>
            <a:ext cx="6984800" cy="536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Roboto" pitchFamily="2" charset="0"/>
                <a:ea typeface="Roboto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7065478" y="5532795"/>
            <a:ext cx="5157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#PME #DISTRIBUTION</a:t>
            </a:r>
            <a:r>
              <a:rPr lang="fr-FR" sz="1600" baseline="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#RSE</a:t>
            </a:r>
            <a:endParaRPr lang="fr-FR" sz="16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01" y="832200"/>
            <a:ext cx="5223732" cy="1920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23" y="6171605"/>
            <a:ext cx="384000" cy="384000"/>
          </a:xfrm>
          <a:prstGeom prst="rect">
            <a:avLst/>
          </a:prstGeom>
        </p:spPr>
      </p:pic>
      <p:sp>
        <p:nvSpPr>
          <p:cNvPr id="24" name="ZoneTexte 23"/>
          <p:cNvSpPr txBox="1"/>
          <p:nvPr userDrawn="1"/>
        </p:nvSpPr>
        <p:spPr>
          <a:xfrm>
            <a:off x="8157710" y="6192002"/>
            <a:ext cx="163521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67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@</a:t>
            </a:r>
            <a:r>
              <a:rPr lang="fr-FR" sz="146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FEEF_France</a:t>
            </a:r>
            <a:endParaRPr lang="fr-FR" sz="1467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60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5650-E4E4-4DC6-8EAD-129BBD98BB73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5FBA-EA2E-42D8-9BF0-EDD13357D9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05/02/2019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30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05/02/2019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7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05/02/2019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600" y="3007206"/>
            <a:ext cx="3600000" cy="2089285"/>
          </a:xfrm>
          <a:prstGeom prst="rect">
            <a:avLst/>
          </a:prstGeom>
        </p:spPr>
      </p:pic>
      <p:sp>
        <p:nvSpPr>
          <p:cNvPr id="1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810600" y="2978876"/>
            <a:ext cx="3304950" cy="1821724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Mise en avant texte ou chiffre clé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153800" y="515456"/>
            <a:ext cx="7200000" cy="936000"/>
          </a:xfrm>
          <a:prstGeom prst="rect">
            <a:avLst/>
          </a:prstGeom>
          <a:solidFill>
            <a:srgbClr val="F2B5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4153800" y="320675"/>
            <a:ext cx="7200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1664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600" y="2978876"/>
            <a:ext cx="3600000" cy="208928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05/02/2019</a:t>
            </a:fld>
            <a:endParaRPr lang="fr-FR" dirty="0"/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810600" y="2978876"/>
            <a:ext cx="3304950" cy="1821724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Mise en avant texte ou chiffre clé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153800" y="515456"/>
            <a:ext cx="7200000" cy="936000"/>
          </a:xfrm>
          <a:prstGeom prst="rect">
            <a:avLst/>
          </a:prstGeom>
          <a:solidFill>
            <a:srgbClr val="F2B5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4153800" y="320675"/>
            <a:ext cx="7200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170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05/02/2019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6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05/02/2019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368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05/02/2019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6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rgbClr val="CEE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80303" y="-705889"/>
            <a:ext cx="3889897" cy="432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693482" y="0"/>
            <a:ext cx="2498518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05/02/2019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809"/>
            <a:ext cx="360000" cy="360000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1198200" y="6395500"/>
            <a:ext cx="286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kern="1200" dirty="0">
                <a:solidFill>
                  <a:srgbClr val="003C79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fr-FR" sz="1200" kern="1200" dirty="0" err="1">
                <a:solidFill>
                  <a:srgbClr val="003C79"/>
                </a:solidFill>
                <a:effectLst/>
                <a:latin typeface="+mn-lt"/>
                <a:ea typeface="+mn-ea"/>
                <a:cs typeface="+mn-cs"/>
              </a:rPr>
              <a:t>labelPMEplus</a:t>
            </a:r>
            <a:endParaRPr lang="fr-FR" sz="1200" dirty="0">
              <a:solidFill>
                <a:srgbClr val="003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720" r:id="rId5"/>
    <p:sldLayoutId id="2147483727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C79"/>
          </a:solidFill>
          <a:latin typeface="DIN Pro Bold" panose="020B0804020101020102" pitchFamily="34" charset="0"/>
          <a:ea typeface="+mj-ea"/>
          <a:cs typeface="DIN Pro Bold" panose="020B080402010102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8"/>
        </a:buBlip>
        <a:defRPr sz="2800" kern="1200">
          <a:solidFill>
            <a:srgbClr val="003C79"/>
          </a:solidFill>
          <a:latin typeface="HelveticaNeueLT Std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24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20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8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8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rgbClr val="CEE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09346" y="-630657"/>
            <a:ext cx="4158565" cy="432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"/>
          </p:nvPr>
        </p:nvSpPr>
        <p:spPr>
          <a:xfrm>
            <a:off x="8610600" y="6351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79"/>
                </a:solidFill>
              </a:defRPr>
            </a:lvl1pPr>
          </a:lstStyle>
          <a:p>
            <a:pPr algn="r"/>
            <a:fld id="{97B0455F-8B2A-43E7-8EA0-3E45CA8570A2}" type="datetimeFigureOut">
              <a:rPr lang="fr-FR" smtClean="0"/>
              <a:pPr algn="r"/>
              <a:t>05/02/2019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103"/>
            <a:ext cx="360000" cy="360000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1198200" y="6395499"/>
            <a:ext cx="286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kern="1200" dirty="0">
                <a:solidFill>
                  <a:srgbClr val="003C79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fr-FR" sz="1200" kern="1200" dirty="0" err="1">
                <a:solidFill>
                  <a:srgbClr val="003C79"/>
                </a:solidFill>
                <a:effectLst/>
                <a:latin typeface="+mn-lt"/>
                <a:ea typeface="+mn-ea"/>
                <a:cs typeface="+mn-cs"/>
              </a:rPr>
              <a:t>labelPMEplus</a:t>
            </a:r>
            <a:endParaRPr lang="fr-FR" sz="1200" dirty="0">
              <a:solidFill>
                <a:srgbClr val="003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3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2" r:id="rId3"/>
    <p:sldLayoutId id="2147483703" r:id="rId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C79"/>
          </a:solidFill>
          <a:latin typeface="DIN Pro Bold" panose="020B0804020101020102" pitchFamily="34" charset="0"/>
          <a:ea typeface="+mj-ea"/>
          <a:cs typeface="DIN Pro Bold" panose="020B080402010102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8"/>
        </a:buBlip>
        <a:defRPr sz="2800" kern="1200">
          <a:solidFill>
            <a:srgbClr val="003C79"/>
          </a:solidFill>
          <a:latin typeface="HelveticaNeueLT Std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4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0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"/>
          </p:nvPr>
        </p:nvSpPr>
        <p:spPr>
          <a:xfrm>
            <a:off x="8610600" y="6351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79"/>
                </a:solidFill>
              </a:defRPr>
            </a:lvl1pPr>
          </a:lstStyle>
          <a:p>
            <a:pPr algn="r"/>
            <a:fld id="{97B0455F-8B2A-43E7-8EA0-3E45CA8570A2}" type="datetimeFigureOut">
              <a:rPr lang="fr-FR" smtClean="0"/>
              <a:pPr algn="r"/>
              <a:t>05/02/2019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79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38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6" r:id="rId3"/>
    <p:sldLayoutId id="2147483728" r:id="rId4"/>
    <p:sldLayoutId id="2147483729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C79"/>
          </a:solidFill>
          <a:latin typeface="DIN Pro Bold" panose="020B0804020101020102" pitchFamily="34" charset="0"/>
          <a:ea typeface="+mj-ea"/>
          <a:cs typeface="DIN Pro Bold" panose="020B080402010102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7"/>
        </a:buBlip>
        <a:defRPr sz="2800" kern="1200">
          <a:solidFill>
            <a:srgbClr val="003C79"/>
          </a:solidFill>
          <a:latin typeface="HelveticaNeueLT Std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7"/>
        </a:buBlip>
        <a:defRPr sz="24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7"/>
        </a:buBlip>
        <a:defRPr sz="20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7"/>
        </a:buBlip>
        <a:defRPr sz="18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7"/>
        </a:buBlip>
        <a:defRPr sz="18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jeanmartin.fr/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wattwille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1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1AF64-C39E-4848-A91F-A610E307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démarche PME+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06582A-EB75-4DDA-B909-B9633B6D45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ECE264-966F-4822-A6C6-B78E3F3DC285}" type="datetime1">
              <a:rPr lang="fr-FR" smtClean="0"/>
              <a:t>05/02/2019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D9BD4D-13AB-41D1-BE80-5E6E7C05F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7" t="25909" r="30985" b="23967"/>
          <a:stretch/>
        </p:blipFill>
        <p:spPr>
          <a:xfrm>
            <a:off x="2235319" y="1791855"/>
            <a:ext cx="9046380" cy="417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1AF64-C39E-4848-A91F-A610E307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Les enseignes soutiennent PME+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06582A-EB75-4DDA-B909-B9633B6D45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ECE264-966F-4822-A6C6-B78E3F3DC285}" type="datetime1">
              <a:rPr lang="fr-FR" smtClean="0"/>
              <a:t>05/02/2019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69739F-669E-4FEB-A488-62BE79B34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2" t="32277" r="31970" b="13567"/>
          <a:stretch/>
        </p:blipFill>
        <p:spPr>
          <a:xfrm>
            <a:off x="2525549" y="1914094"/>
            <a:ext cx="7862630" cy="40218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E6708E-ED31-4F3A-9D36-4981BD5BE096}"/>
              </a:ext>
            </a:extLst>
          </p:cNvPr>
          <p:cNvSpPr/>
          <p:nvPr/>
        </p:nvSpPr>
        <p:spPr>
          <a:xfrm>
            <a:off x="8189513" y="4977602"/>
            <a:ext cx="2535810" cy="986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1AF64-C39E-4848-A91F-A610E307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Les partenaires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06582A-EB75-4DDA-B909-B9633B6D45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ECE264-966F-4822-A6C6-B78E3F3DC285}" type="datetime1">
              <a:rPr lang="fr-FR" smtClean="0"/>
              <a:t>05/02/2019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E6708E-ED31-4F3A-9D36-4981BD5BE096}"/>
              </a:ext>
            </a:extLst>
          </p:cNvPr>
          <p:cNvSpPr/>
          <p:nvPr/>
        </p:nvSpPr>
        <p:spPr>
          <a:xfrm>
            <a:off x="9445658" y="4854804"/>
            <a:ext cx="2535810" cy="986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7A23FC-208F-4DBC-B869-20F853A2D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2" t="32194" r="31418" b="50468"/>
          <a:stretch/>
        </p:blipFill>
        <p:spPr>
          <a:xfrm>
            <a:off x="2818558" y="1581829"/>
            <a:ext cx="9015131" cy="15287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5ED3CB2-36E4-40DF-ABFA-CD0408D31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8" t="52001" r="31418" b="39807"/>
          <a:stretch/>
        </p:blipFill>
        <p:spPr>
          <a:xfrm>
            <a:off x="5115044" y="3978458"/>
            <a:ext cx="6707504" cy="7223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20B266-699B-444F-96AF-1230FA054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11" t="72938" r="31534" b="17756"/>
          <a:stretch/>
        </p:blipFill>
        <p:spPr>
          <a:xfrm>
            <a:off x="5115044" y="3170957"/>
            <a:ext cx="6797153" cy="8205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C19AD3-8283-4DFA-8B2F-D213C49B6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2" t="52001" r="77599" b="31477"/>
          <a:stretch/>
        </p:blipFill>
        <p:spPr>
          <a:xfrm>
            <a:off x="3168806" y="4144864"/>
            <a:ext cx="884126" cy="8602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95B23AC-C7AD-4C28-A252-1E9C34EDD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2" t="71635" r="77615" b="15554"/>
          <a:stretch/>
        </p:blipFill>
        <p:spPr>
          <a:xfrm>
            <a:off x="3067938" y="3110604"/>
            <a:ext cx="1085862" cy="820553"/>
          </a:xfrm>
          <a:prstGeom prst="rect">
            <a:avLst/>
          </a:prstGeom>
        </p:spPr>
      </p:pic>
      <p:pic>
        <p:nvPicPr>
          <p:cNvPr id="1026" name="Picture 2" descr="RÃ©sultat de recherche d'images pour &quot;valo-rise&quot;">
            <a:extLst>
              <a:ext uri="{FF2B5EF4-FFF2-40B4-BE49-F238E27FC236}">
                <a16:creationId xmlns:a16="http://schemas.microsoft.com/office/drawing/2014/main" id="{9085AE23-2AE7-4418-99E3-DDBC3D7AC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86" y="4639379"/>
            <a:ext cx="2389652" cy="17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30627D5-35B0-48AC-BD87-38D20C188EEE}"/>
              </a:ext>
            </a:extLst>
          </p:cNvPr>
          <p:cNvSpPr txBox="1"/>
          <p:nvPr/>
        </p:nvSpPr>
        <p:spPr>
          <a:xfrm>
            <a:off x="5115044" y="5009430"/>
            <a:ext cx="64928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Valorise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 portail RSE des fournisseurs et distributeurs. Créé par la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Feef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, l’Ania, Coop de France et la FCD, en partenariat avec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Greenflex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, afin de simplifier les échanges RSE entre fournisseurs et distributeurs</a:t>
            </a:r>
          </a:p>
        </p:txBody>
      </p:sp>
    </p:spTree>
    <p:extLst>
      <p:ext uri="{BB962C8B-B14F-4D97-AF65-F5344CB8AC3E}">
        <p14:creationId xmlns:p14="http://schemas.microsoft.com/office/powerpoint/2010/main" val="41519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0FE01-517D-48AE-87E2-6E0DE478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avantages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CC1746-CFD9-4A22-B630-2DB7F1FC57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46C3D1-CC8E-477B-B4E5-9D0BD8C96CF4}" type="datetime1">
              <a:rPr lang="fr-FR" smtClean="0"/>
              <a:t>05/02/2019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8AEBE5-108B-4C38-BCC7-B8C711340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6" t="35400" r="33333" b="15035"/>
          <a:stretch/>
        </p:blipFill>
        <p:spPr>
          <a:xfrm>
            <a:off x="2961093" y="1646238"/>
            <a:ext cx="9230907" cy="44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1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25562"/>
            <a:ext cx="10515600" cy="936000"/>
          </a:xfrm>
        </p:spPr>
        <p:txBody>
          <a:bodyPr>
            <a:normAutofit/>
          </a:bodyPr>
          <a:lstStyle/>
          <a:p>
            <a:r>
              <a:rPr lang="fr-FR" dirty="0"/>
              <a:t>Quelques démarches menées</a:t>
            </a:r>
          </a:p>
        </p:txBody>
      </p:sp>
    </p:spTree>
    <p:extLst>
      <p:ext uri="{BB962C8B-B14F-4D97-AF65-F5344CB8AC3E}">
        <p14:creationId xmlns:p14="http://schemas.microsoft.com/office/powerpoint/2010/main" val="2625588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5A99-A98E-42FA-A8F9-4B3F2E43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+ d’humain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45396-3820-4328-90F5-34EFB0423E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A069D0-99A3-4CF4-9191-1316266D8AC1}" type="datetime1">
              <a:rPr lang="fr-FR" smtClean="0"/>
              <a:t>05/02/2019</a:t>
            </a:fld>
            <a:endParaRPr lang="fr-FR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88C8433-CADD-41A6-ADE8-F1DF709EF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346" y="1470826"/>
            <a:ext cx="6081623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#fruits – </a:t>
            </a: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BISCUITERIE ABBAYE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600" dirty="0"/>
              <a:t>10% effectif en situation handicap,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</a:rPr>
              <a:t>gestion des compétences, formation (16h/salarié),</a:t>
            </a:r>
            <a:r>
              <a:rPr lang="fr-FR" altLang="fr-FR" sz="1600" dirty="0"/>
              <a:t>égalité hommes /femmes, équilibre vie perso-familiale (21% effectif avec horaires aménagés choisis)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1600" dirty="0"/>
              <a:t>Réduction des emballages, approvisionnement local. Démarche filière et collaboration avec 126 producteurs dans un rayon 30km autour de l’usine (</a:t>
            </a:r>
            <a:r>
              <a:rPr lang="fr-FR" altLang="fr-FR" sz="1600" dirty="0" err="1"/>
              <a:t>co</a:t>
            </a:r>
            <a:r>
              <a:rPr lang="fr-FR" altLang="fr-FR" sz="1600" dirty="0"/>
              <a:t> construction contrat cadre avec garantie prix 4 ans sur 50% volume)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altLang="fr-FR" sz="1600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>
                <a:solidFill>
                  <a:schemeClr val="accent5">
                    <a:lumMod val="75000"/>
                  </a:schemeClr>
                </a:solidFill>
              </a:rPr>
              <a:t>#brioche – BRIOCHES FONTENEAU </a:t>
            </a:r>
          </a:p>
          <a:p>
            <a:pPr marL="266700" lvl="0" indent="-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• Fait participer les ESAT aux différents travaux de l’entreprise (entretien de nos espaces verts, travaux d’étiquetage).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600" dirty="0"/>
              <a:t>Préservation et promotion du savoir-faire gâche et brioche vendéenne bio et IGP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altLang="fr-FR" sz="16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>
                <a:solidFill>
                  <a:schemeClr val="accent5">
                    <a:lumMod val="75000"/>
                  </a:schemeClr>
                </a:solidFill>
              </a:rPr>
              <a:t>#DPH- IDEAL – SANYTOL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600" dirty="0"/>
              <a:t>Démarche qualité de vie au travail: animation avec kiné, sophrologue. Projet Voltaire (orthographe, grammaire). Implication dans les écoles</a:t>
            </a:r>
            <a:endParaRPr kumimoji="0" lang="fr-FR" altLang="fr-FR" sz="16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9712BE-206A-41D6-91B2-326E41E17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31" y="1646238"/>
            <a:ext cx="2376273" cy="160100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D0C660-0BDA-4EB2-8D21-54460B203E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13082" r="5430" b="16478"/>
          <a:stretch/>
        </p:blipFill>
        <p:spPr>
          <a:xfrm>
            <a:off x="1187489" y="3337727"/>
            <a:ext cx="4054415" cy="22524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E76376D-2721-4DFC-821D-74F612D20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5" y="1642728"/>
            <a:ext cx="2139351" cy="16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5A99-A98E-42FA-A8F9-4B3F2E43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+ d’emploi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45396-3820-4328-90F5-34EFB0423E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A069D0-99A3-4CF4-9191-1316266D8AC1}" type="datetime1">
              <a:rPr lang="fr-FR" smtClean="0"/>
              <a:t>05/02/2019</a:t>
            </a:fld>
            <a:endParaRPr lang="fr-FR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615ECD4-C144-4525-903C-C990993B2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982" y="1619136"/>
            <a:ext cx="591817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2575" algn="l"/>
              </a:tabLst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#fromage</a:t>
            </a:r>
            <a:r>
              <a:rPr kumimoji="0" lang="fr-FR" altLang="fr-FR" sz="1600" b="1" i="0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fr-FR" altLang="fr-FR" sz="1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FROMAGERIE GILLOT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ontractualisation fournisseurs: </a:t>
            </a:r>
            <a:r>
              <a:rPr lang="fr-FR" sz="1600" dirty="0">
                <a:latin typeface="+mn-lt"/>
              </a:rPr>
              <a:t>mise en place d'un prix garanti, co-construction du contrat cadre, revalorisation des primes AOP en contre partie de la professionnalisation de la production de lait cru, </a:t>
            </a:r>
            <a:r>
              <a:rPr lang="fr-FR" sz="1600" dirty="0" err="1">
                <a:latin typeface="+mn-lt"/>
              </a:rPr>
              <a:t>normandisation</a:t>
            </a:r>
            <a:r>
              <a:rPr lang="fr-FR" sz="1600" dirty="0">
                <a:latin typeface="+mn-lt"/>
              </a:rPr>
              <a:t> des troupeaux, passage à une alimentation certifiée sans OGM des vaches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kumimoji="0" lang="fr-FR" altLang="fr-FR" sz="1600" i="0" u="none" strike="noStrike" cap="none" normalizeH="0" baseline="0" dirty="0">
              <a:ln>
                <a:noFill/>
              </a:ln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2575" algn="l"/>
              </a:tabLst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#sauce- </a:t>
            </a: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LE COQ NOIR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552575" algn="l"/>
              </a:tabLst>
            </a:pP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Fabrise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l’insertion social et la formation des personnes éloignées de l’emploi au sein d’un groupement d’employeurs locaux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552575" algn="l"/>
              </a:tabLst>
            </a:pPr>
            <a:r>
              <a:rPr lang="fr-FR" altLang="fr-FR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Station phyto épuration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52575" algn="l"/>
              </a:tabLst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2575" algn="l"/>
              </a:tabLst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#tartinables - </a:t>
            </a: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JEAN MARTIN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552575" algn="l"/>
              </a:tabLst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circuit d’approvisionnement court auprès de producteurs locaux et de prestataires de première transformation. Etude Global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footprint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1€ d’achat chez Jean Martin génère 3.5 € de chiffre d’affaires en région PACA et, 1 emploi créé mobilise 5.2 personnes dans la région.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4DE0EA-7DCE-45E2-A95F-21E8A20D2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" y="1735422"/>
            <a:ext cx="2766968" cy="20752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620A6F-4141-402A-98E9-24C9F2B0FD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22" y="1734511"/>
            <a:ext cx="1544260" cy="20585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B90331-04CD-4C47-8430-2133F72063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59" t="22618" r="26910" b="11290"/>
          <a:stretch/>
        </p:blipFill>
        <p:spPr>
          <a:xfrm>
            <a:off x="2534411" y="3881294"/>
            <a:ext cx="2896571" cy="214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F6BE6-69E7-4434-B3FB-D56BC59B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+ d’environnement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11C473-8F97-461C-9EAC-97F0C388A2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A4F969-AD95-4466-88CF-8E3AFE3C4FF6}" type="datetime1">
              <a:rPr lang="fr-FR" smtClean="0"/>
              <a:t>05/02/2019</a:t>
            </a:fld>
            <a:endParaRPr lang="fr-FR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9BF8182-CBDC-405B-8B7F-A2207DA52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7794" y="1646238"/>
            <a:ext cx="619372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6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6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6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6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6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6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6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6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6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62025" algn="l"/>
              </a:tabLst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#fruits et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legumes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BIOPLANTS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62025" algn="l"/>
              </a:tabLst>
            </a:pPr>
            <a:r>
              <a:rPr lang="fr-FR" altLang="fr-FR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Démarche environnementale globale sur le cycle de vie produits (</a:t>
            </a:r>
            <a:r>
              <a:rPr lang="fr-FR" altLang="fr-FR" sz="16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economie</a:t>
            </a:r>
            <a:r>
              <a:rPr lang="fr-FR" altLang="fr-FR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eau pour production en circuit fermé, pot </a:t>
            </a:r>
            <a:r>
              <a:rPr lang="fr-FR" altLang="fr-FR" sz="16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éco-concu</a:t>
            </a:r>
            <a:r>
              <a:rPr lang="fr-FR" altLang="fr-FR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et biodégradable, plantes bio…)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62025" algn="l"/>
              </a:tabLst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#tisane -</a:t>
            </a:r>
            <a:r>
              <a:rPr lang="fr-FR" altLang="fr-FR" sz="1600" dirty="0">
                <a:solidFill>
                  <a:schemeClr val="accent5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LEA NATURE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Ecoconception emballage et recyclage. Ex Jardin Bio : Des infusions et thés biologiques 100% compostables, papier filtre non blanchi, étui compact composé à 80% de fibres recyclées et d’encres végétales.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Siège social </a:t>
            </a:r>
            <a:r>
              <a:rPr lang="fr-FR" sz="1600" dirty="0" err="1">
                <a:latin typeface="+mn-lt"/>
              </a:rPr>
              <a:t>eco-concu</a:t>
            </a:r>
            <a:r>
              <a:rPr lang="fr-FR" sz="1600" dirty="0">
                <a:latin typeface="+mn-lt"/>
              </a:rPr>
              <a:t>, énergie renouvelable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62025" algn="l"/>
              </a:tabLst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#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eauminerale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fr-FR" altLang="fr-FR" sz="1600" b="1" i="0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kumimoji="0" lang="fr-FR" altLang="fr-FR" sz="1600" b="1" i="0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CAROLA et </a:t>
            </a: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WATTWILLER</a:t>
            </a: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62025" algn="l"/>
              </a:tabLst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Suremballage Wattwiller fabriqué 100%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matiere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plastique recyclée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Depuis 2015 Carola propose un </a:t>
            </a:r>
            <a:r>
              <a:rPr lang="fr-FR" altLang="fr-FR" sz="1600" dirty="0" err="1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Ecopack</a:t>
            </a:r>
            <a:r>
              <a:rPr lang="fr-FR" altLang="fr-FR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de 24 bouteilles de 50cl qui réduit l’impact CO2 des emballages secondaires et tertiaires de 45%. 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F33339-6901-469B-97D5-6268A5D4A9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1"/>
          <a:stretch/>
        </p:blipFill>
        <p:spPr>
          <a:xfrm>
            <a:off x="3126077" y="1752133"/>
            <a:ext cx="2055445" cy="262225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522BF91-A4A0-421C-8A79-3BDE45034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9" y="1752133"/>
            <a:ext cx="2745899" cy="2042758"/>
          </a:xfrm>
          <a:prstGeom prst="rect">
            <a:avLst/>
          </a:prstGeom>
        </p:spPr>
      </p:pic>
      <p:pic>
        <p:nvPicPr>
          <p:cNvPr id="8" name="Picture 2" descr="RÃ©sultat de recherche d'images pour &quot;lea nature&quot;">
            <a:extLst>
              <a:ext uri="{FF2B5EF4-FFF2-40B4-BE49-F238E27FC236}">
                <a16:creationId xmlns:a16="http://schemas.microsoft.com/office/drawing/2014/main" id="{D06B5890-FF16-44EC-A1BD-69FF8084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33" y="3899808"/>
            <a:ext cx="2847075" cy="181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6529B-577A-4489-832B-9FB16D70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 2019</a:t>
            </a:r>
          </a:p>
        </p:txBody>
      </p:sp>
    </p:spTree>
    <p:extLst>
      <p:ext uri="{BB962C8B-B14F-4D97-AF65-F5344CB8AC3E}">
        <p14:creationId xmlns:p14="http://schemas.microsoft.com/office/powerpoint/2010/main" val="147741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EFD486A-7673-4A48-BA0D-71B1FA2FE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6" y="2510103"/>
            <a:ext cx="1683839" cy="168383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0D24F32-9F67-4A48-863C-03D10D143BBB}"/>
              </a:ext>
            </a:extLst>
          </p:cNvPr>
          <p:cNvSpPr txBox="1"/>
          <p:nvPr/>
        </p:nvSpPr>
        <p:spPr>
          <a:xfrm>
            <a:off x="3228596" y="1784644"/>
            <a:ext cx="515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88F18"/>
                </a:solidFill>
              </a:rPr>
              <a:t>COLLABORATION RESPONSABLE</a:t>
            </a:r>
          </a:p>
          <a:p>
            <a:pPr algn="ctr"/>
            <a:r>
              <a:rPr lang="fr-FR" dirty="0"/>
              <a:t>RSE partie intégrante de la relation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74F747-BCBF-4314-A18D-A8B37F4B41E4}"/>
              </a:ext>
            </a:extLst>
          </p:cNvPr>
          <p:cNvSpPr txBox="1"/>
          <p:nvPr/>
        </p:nvSpPr>
        <p:spPr>
          <a:xfrm>
            <a:off x="157120" y="2649575"/>
            <a:ext cx="4303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88F18"/>
                </a:solidFill>
              </a:rPr>
              <a:t>OPERATIONS COMMERCIALES </a:t>
            </a:r>
          </a:p>
          <a:p>
            <a:pPr algn="ctr"/>
            <a:r>
              <a:rPr lang="fr-FR" dirty="0"/>
              <a:t>Ambassadeurs régions, opérations régionales enseignes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25AFFF-50D1-43FA-A2AD-FD3E33D17949}"/>
              </a:ext>
            </a:extLst>
          </p:cNvPr>
          <p:cNvSpPr txBox="1"/>
          <p:nvPr/>
        </p:nvSpPr>
        <p:spPr>
          <a:xfrm>
            <a:off x="6095999" y="4122852"/>
            <a:ext cx="4739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88F18"/>
                </a:solidFill>
              </a:rPr>
              <a:t>PARTAGE DES BONNES PRATIQUES </a:t>
            </a:r>
          </a:p>
          <a:p>
            <a:pPr algn="ctr"/>
            <a:r>
              <a:rPr lang="fr-FR" dirty="0"/>
              <a:t>Faire grandir dans la communauté et générer la préférence consommateur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96D6D5-6D19-4465-9AC5-DAE24005688F}"/>
              </a:ext>
            </a:extLst>
          </p:cNvPr>
          <p:cNvSpPr txBox="1"/>
          <p:nvPr/>
        </p:nvSpPr>
        <p:spPr>
          <a:xfrm>
            <a:off x="1785557" y="4155062"/>
            <a:ext cx="3765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88F18"/>
                </a:solidFill>
              </a:rPr>
              <a:t>COMMUNICATION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Preuve et transparence, réseaux sociaux, magasins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45EAC97-CA3C-44F2-A5EB-8BCE4A0246BB}"/>
              </a:ext>
            </a:extLst>
          </p:cNvPr>
          <p:cNvSpPr txBox="1"/>
          <p:nvPr/>
        </p:nvSpPr>
        <p:spPr>
          <a:xfrm>
            <a:off x="887625" y="5517919"/>
            <a:ext cx="797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CONFIANCE ET PREFERENCE DU CONSOMMATEUR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1195A99-115D-4B03-BDF9-2460E759A333}"/>
              </a:ext>
            </a:extLst>
          </p:cNvPr>
          <p:cNvSpPr txBox="1"/>
          <p:nvPr/>
        </p:nvSpPr>
        <p:spPr>
          <a:xfrm>
            <a:off x="6743570" y="2671972"/>
            <a:ext cx="423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88F18"/>
                </a:solidFill>
              </a:rPr>
              <a:t>MARQUES PORTEUSES DE SENS</a:t>
            </a:r>
          </a:p>
          <a:p>
            <a:pPr algn="ctr"/>
            <a:r>
              <a:rPr lang="fr-FR" dirty="0"/>
              <a:t>100  à ce jour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DF38138-B001-4B83-90A4-5A260026E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0" y="191157"/>
            <a:ext cx="2100048" cy="912638"/>
          </a:xfrm>
          <a:prstGeom prst="rect">
            <a:avLst/>
          </a:prstGeom>
        </p:spPr>
      </p:pic>
      <p:sp>
        <p:nvSpPr>
          <p:cNvPr id="14" name="Titre 13">
            <a:extLst>
              <a:ext uri="{FF2B5EF4-FFF2-40B4-BE49-F238E27FC236}">
                <a16:creationId xmlns:a16="http://schemas.microsoft.com/office/drawing/2014/main" id="{A6819F1C-DE1C-4A8C-BAB2-97C6FCC0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 2019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BFD39A96-13CF-4C73-A562-B63CFC272770}"/>
              </a:ext>
            </a:extLst>
          </p:cNvPr>
          <p:cNvSpPr/>
          <p:nvPr/>
        </p:nvSpPr>
        <p:spPr>
          <a:xfrm>
            <a:off x="1114781" y="5546430"/>
            <a:ext cx="369454" cy="3430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9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6264167"/>
            <a:ext cx="12192001" cy="59383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40034"/>
            <a:ext cx="1453946" cy="6318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10100" y="1379618"/>
            <a:ext cx="11128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2400" dirty="0"/>
              <a:t>La FEEF, Fédération des Entreprises et des Entrepreneurs de France, est un mouvement d’entrepreneurs regroupant </a:t>
            </a:r>
            <a:r>
              <a:rPr lang="fr-FR" sz="2400" b="1" dirty="0">
                <a:solidFill>
                  <a:srgbClr val="C00000"/>
                </a:solidFill>
              </a:rPr>
              <a:t>plus de 850 entreprises indépendantes et familiales, de la TPE à l’ETI, alimentaires et non alimentaires et couvrant </a:t>
            </a:r>
            <a:r>
              <a:rPr lang="fr-FR" sz="2400" b="1" dirty="0">
                <a:solidFill>
                  <a:srgbClr val="CC0000"/>
                </a:solidFill>
              </a:rPr>
              <a:t>l’ensemble des circuits de distribution (GD, GSS, RHF, E-Commerce et Export) </a:t>
            </a:r>
            <a:endParaRPr lang="fr-FR" sz="2400" dirty="0">
              <a:solidFill>
                <a:srgbClr val="CC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fr-F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33806" y="773418"/>
            <a:ext cx="1100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2400" b="1" dirty="0">
                <a:solidFill>
                  <a:srgbClr val="CC0000"/>
                </a:solidFill>
              </a:rPr>
              <a:t>MOUVEMENT D’ENTREPRENEURS  ET CLUB DE BUSINESS </a:t>
            </a:r>
            <a:endParaRPr lang="fr-FR" sz="2400" dirty="0">
              <a:solidFill>
                <a:srgbClr val="CC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365328"/>
              </p:ext>
            </p:extLst>
          </p:nvPr>
        </p:nvGraphicFramePr>
        <p:xfrm>
          <a:off x="5276490" y="331861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511" y="3533859"/>
            <a:ext cx="2550723" cy="25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18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à tous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7D09DEF-02C4-4E5E-81C4-A5CF2488F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42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6264167"/>
            <a:ext cx="12192001" cy="59383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87340" y="756486"/>
            <a:ext cx="11006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2400" b="1" dirty="0">
                <a:solidFill>
                  <a:srgbClr val="CC0000"/>
                </a:solidFill>
              </a:rPr>
              <a:t>UN VIVIER DE SOURCING ET DE DIFFERENCIATION</a:t>
            </a:r>
            <a:endParaRPr lang="fr-FR" sz="2400" b="1" i="1" dirty="0">
              <a:solidFill>
                <a:srgbClr val="CC0000"/>
              </a:solidFill>
            </a:endParaRPr>
          </a:p>
          <a:p>
            <a:pPr fontAlgn="base"/>
            <a:r>
              <a:rPr lang="fr-FR" sz="2400" b="1" dirty="0">
                <a:solidFill>
                  <a:srgbClr val="CC0000"/>
                </a:solidFill>
              </a:rPr>
              <a:t>POUR LES ENSEIGNES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990677" y="1672080"/>
            <a:ext cx="577447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marques de PME sont source de croissance</a:t>
            </a:r>
          </a:p>
          <a:p>
            <a:endParaRPr lang="fr-FR" sz="2400" b="1" dirty="0"/>
          </a:p>
          <a:p>
            <a:r>
              <a:rPr lang="fr-FR" sz="2400" dirty="0"/>
              <a:t>80% de la croissance de la GD depuis 5 ans est réalisée par les marques de PME. </a:t>
            </a:r>
          </a:p>
          <a:p>
            <a:r>
              <a:rPr lang="fr-FR" dirty="0"/>
              <a:t>(source baromètre FEEF/Nielsen 2017)</a:t>
            </a:r>
          </a:p>
          <a:p>
            <a:endParaRPr lang="fr-FR" sz="2400" dirty="0"/>
          </a:p>
          <a:p>
            <a:r>
              <a:rPr lang="fr-FR" sz="2400" b="1" dirty="0"/>
              <a:t>Les MDD</a:t>
            </a:r>
            <a:r>
              <a:rPr lang="fr-FR" sz="2400" dirty="0"/>
              <a:t> sont fabriquées par 67% des TPE et PME françaises et 50% de nos adhérents,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40034"/>
            <a:ext cx="1453946" cy="63185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73" y="2158314"/>
            <a:ext cx="3801636" cy="38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6264167"/>
            <a:ext cx="12192001" cy="59383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79102" y="1151902"/>
            <a:ext cx="11006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2400" b="1" dirty="0"/>
              <a:t>LA FEEF EST UNE </a:t>
            </a:r>
            <a:r>
              <a:rPr lang="fr-FR" sz="2400" b="1" dirty="0">
                <a:solidFill>
                  <a:srgbClr val="C00000"/>
                </a:solidFill>
              </a:rPr>
              <a:t>PASSERELLE</a:t>
            </a:r>
            <a:r>
              <a:rPr lang="fr-FR" sz="2400" b="1" dirty="0"/>
              <a:t> ENTRE SES</a:t>
            </a:r>
            <a:r>
              <a:rPr lang="fr-FR" sz="2400" b="1" dirty="0">
                <a:solidFill>
                  <a:srgbClr val="C00000"/>
                </a:solidFill>
              </a:rPr>
              <a:t> ADHÉRENTS PME </a:t>
            </a:r>
            <a:r>
              <a:rPr lang="fr-FR" sz="2400" b="1" dirty="0"/>
              <a:t>ET L’ENSEMBLE DE LEURS CLIENTS </a:t>
            </a:r>
            <a:r>
              <a:rPr lang="fr-FR" sz="2400" b="1" dirty="0">
                <a:solidFill>
                  <a:srgbClr val="C00000"/>
                </a:solidFill>
              </a:rPr>
              <a:t>DISTRIBUTEURS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79102" y="2247677"/>
            <a:ext cx="109058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/>
          </a:p>
          <a:p>
            <a:pPr fontAlgn="base"/>
            <a:r>
              <a:rPr lang="fr-FR" sz="2400" dirty="0"/>
              <a:t>Missions de la FEEF à destination de ses adhérents</a:t>
            </a:r>
          </a:p>
          <a:p>
            <a:pPr fontAlgn="base"/>
            <a:endParaRPr lang="fr-FR" sz="2800" b="1" dirty="0"/>
          </a:p>
          <a:p>
            <a:pPr marL="457200" indent="-457200" fontAlgn="base">
              <a:buFont typeface="Arial" panose="020B0604020202020204" pitchFamily="34" charset="0"/>
              <a:buChar char="•"/>
              <a:tabLst>
                <a:tab pos="4667250" algn="l"/>
              </a:tabLst>
            </a:pPr>
            <a:r>
              <a:rPr lang="fr-FR" sz="2400" b="1" dirty="0"/>
              <a:t>DECRYPTAGE ENSEIGNES: </a:t>
            </a:r>
            <a:r>
              <a:rPr lang="fr-FR" sz="2400" dirty="0"/>
              <a:t>Stratégie, organisation et attentes vs PME</a:t>
            </a:r>
          </a:p>
          <a:p>
            <a:pPr marL="457200" indent="-457200" fontAlgn="base">
              <a:buFont typeface="Arial" panose="020B0604020202020204" pitchFamily="34" charset="0"/>
              <a:buChar char="•"/>
              <a:tabLst>
                <a:tab pos="4667250" algn="l"/>
              </a:tabLst>
            </a:pPr>
            <a:r>
              <a:rPr lang="fr-FR" sz="2400" b="1" dirty="0"/>
              <a:t>CONNEXION : </a:t>
            </a:r>
            <a:r>
              <a:rPr lang="fr-FR" sz="2400" dirty="0"/>
              <a:t>Rencontres FEEF-Enseignes …</a:t>
            </a:r>
          </a:p>
          <a:p>
            <a:pPr marL="457200" indent="-457200" fontAlgn="base">
              <a:buFont typeface="Arial" panose="020B0604020202020204" pitchFamily="34" charset="0"/>
              <a:buChar char="•"/>
              <a:tabLst>
                <a:tab pos="4667250" algn="l"/>
              </a:tabLst>
            </a:pPr>
            <a:r>
              <a:rPr lang="fr-FR" sz="2400" b="1" dirty="0"/>
              <a:t>BUSINESS</a:t>
            </a:r>
            <a:r>
              <a:rPr lang="fr-FR" sz="3200" b="1" dirty="0"/>
              <a:t> </a:t>
            </a:r>
            <a:r>
              <a:rPr lang="fr-FR" sz="2400" b="1" dirty="0"/>
              <a:t>: </a:t>
            </a:r>
            <a:r>
              <a:rPr lang="fr-FR" sz="2400" dirty="0"/>
              <a:t>Salons enseignes, speed dating …</a:t>
            </a:r>
            <a:endParaRPr lang="fr-FR" sz="3200" dirty="0"/>
          </a:p>
          <a:p>
            <a:pPr marL="457200" indent="-457200" fontAlgn="base">
              <a:buFont typeface="Arial" panose="020B0604020202020204" pitchFamily="34" charset="0"/>
              <a:buChar char="•"/>
              <a:tabLst>
                <a:tab pos="4667250" algn="l"/>
              </a:tabLst>
            </a:pPr>
            <a:r>
              <a:rPr lang="fr-FR" sz="2400" b="1" dirty="0"/>
              <a:t>PROFESSIONALISATION : </a:t>
            </a:r>
            <a:r>
              <a:rPr lang="fr-FR" sz="2400" dirty="0"/>
              <a:t>Formations (CGV, export,  digital, RHF …)</a:t>
            </a:r>
          </a:p>
          <a:p>
            <a:pPr marL="457200" indent="-457200" fontAlgn="base">
              <a:buFont typeface="Arial" panose="020B0604020202020204" pitchFamily="34" charset="0"/>
              <a:buChar char="•"/>
              <a:tabLst>
                <a:tab pos="4667250" algn="l"/>
              </a:tabLst>
            </a:pPr>
            <a:endParaRPr lang="fr-FR" sz="3200" b="1" dirty="0"/>
          </a:p>
          <a:p>
            <a:endParaRPr lang="fr-FR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40034"/>
            <a:ext cx="1453946" cy="6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8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6264167"/>
            <a:ext cx="12192001" cy="59383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79102" y="1151902"/>
            <a:ext cx="11006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2400" b="1" dirty="0"/>
              <a:t>LA FEEF EST UNE </a:t>
            </a:r>
            <a:r>
              <a:rPr lang="fr-FR" sz="2400" b="1" dirty="0">
                <a:solidFill>
                  <a:srgbClr val="C00000"/>
                </a:solidFill>
              </a:rPr>
              <a:t>PASSERELLE</a:t>
            </a:r>
            <a:r>
              <a:rPr lang="fr-FR" sz="2400" b="1" dirty="0"/>
              <a:t> ENTRE SES</a:t>
            </a:r>
            <a:r>
              <a:rPr lang="fr-FR" sz="2400" b="1" dirty="0">
                <a:solidFill>
                  <a:srgbClr val="C00000"/>
                </a:solidFill>
              </a:rPr>
              <a:t> ADHÉRENTS </a:t>
            </a:r>
            <a:r>
              <a:rPr lang="fr-FR" sz="2400" b="1" dirty="0"/>
              <a:t>ET L’ENSEMBLE DE LEURS CLIENTS </a:t>
            </a:r>
            <a:r>
              <a:rPr lang="fr-FR" sz="2400" b="1" dirty="0">
                <a:solidFill>
                  <a:srgbClr val="C00000"/>
                </a:solidFill>
              </a:rPr>
              <a:t>DISTRIBUTEURS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79102" y="2247677"/>
            <a:ext cx="1123557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/>
          </a:p>
          <a:p>
            <a:pPr fontAlgn="base"/>
            <a:r>
              <a:rPr lang="fr-FR" sz="2400" b="1" dirty="0"/>
              <a:t>BENEFICES </a:t>
            </a:r>
            <a:r>
              <a:rPr lang="fr-FR" sz="2400" b="1" dirty="0">
                <a:solidFill>
                  <a:srgbClr val="C00000"/>
                </a:solidFill>
              </a:rPr>
              <a:t>ENSEIGNES</a:t>
            </a:r>
            <a:r>
              <a:rPr lang="fr-FR" sz="2400" b="1" dirty="0"/>
              <a:t> </a:t>
            </a:r>
            <a:r>
              <a:rPr lang="fr-FR" sz="2400" dirty="0"/>
              <a:t>:</a:t>
            </a:r>
          </a:p>
          <a:p>
            <a:pPr fontAlgn="base"/>
            <a:endParaRPr lang="fr-FR" sz="2800" b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r-FR" sz="2400" b="1" dirty="0"/>
              <a:t>UN VIVIER DE SOURCING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r-FR" sz="2400" b="1" dirty="0"/>
              <a:t>AMENAGEMENT DE LA RELATION COMMERCIALE AVEC LES TPE PME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r-FR" sz="2400" b="1" dirty="0"/>
              <a:t>COLLABORATION ET DEMARCHES DE PROGRES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r-FR" sz="2400" b="1" dirty="0"/>
              <a:t>PROMOTION DES BONNES PRATIQUES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fr-FR" sz="3200" b="1" dirty="0"/>
          </a:p>
          <a:p>
            <a:endParaRPr lang="fr-FR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40034"/>
            <a:ext cx="1453946" cy="6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6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97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démarche PME+</a:t>
            </a:r>
          </a:p>
        </p:txBody>
      </p:sp>
    </p:spTree>
    <p:extLst>
      <p:ext uri="{BB962C8B-B14F-4D97-AF65-F5344CB8AC3E}">
        <p14:creationId xmlns:p14="http://schemas.microsoft.com/office/powerpoint/2010/main" val="373729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A1710-395C-4D10-BB16-39CBF2D5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démarche PME+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35A621-AA4B-4D65-B0A8-46C99C2DF1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8CC691-5486-46E0-9E82-A58EED4F99DF}" type="datetime1">
              <a:rPr lang="fr-FR" smtClean="0"/>
              <a:t>05/02/2019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C28151-ABD9-4BFB-AD44-6BFDB0687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0" t="34111" r="31592" b="32329"/>
          <a:stretch/>
        </p:blipFill>
        <p:spPr>
          <a:xfrm>
            <a:off x="3126820" y="1648762"/>
            <a:ext cx="8723434" cy="27909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FBC601C-3329-472E-AAA6-89F03AEED4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9" t="36152" r="30985" b="52482"/>
          <a:stretch/>
        </p:blipFill>
        <p:spPr>
          <a:xfrm>
            <a:off x="0" y="5106238"/>
            <a:ext cx="9560787" cy="9885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B1B179-8EB5-40B6-B31F-921FAA0E06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22" t="27168" r="51212" b="66819"/>
          <a:stretch/>
        </p:blipFill>
        <p:spPr>
          <a:xfrm>
            <a:off x="396013" y="4844664"/>
            <a:ext cx="4470400" cy="3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4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7E600-ACC5-4852-A66B-7DD387DD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démarche PME+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34923F-03C7-4E25-AF38-DE08A8FB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34" y="2179002"/>
            <a:ext cx="10512957" cy="21053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6 thématiques évalués par un organisme indépendant</a:t>
            </a:r>
            <a:endParaRPr 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F8FF2E-8CB9-4534-B880-1871513E94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E3B00-5DCF-4514-95C3-9709ADB9C37B}" type="datetime1">
              <a:rPr lang="fr-FR" smtClean="0"/>
              <a:t>05/02/2019</a:t>
            </a:fld>
            <a:endParaRPr lang="fr-FR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8B25373-880D-4B98-AAC5-E2BF6A3FE77E}"/>
              </a:ext>
            </a:extLst>
          </p:cNvPr>
          <p:cNvGrpSpPr/>
          <p:nvPr/>
        </p:nvGrpSpPr>
        <p:grpSpPr>
          <a:xfrm>
            <a:off x="1768380" y="2964873"/>
            <a:ext cx="8142239" cy="3073681"/>
            <a:chOff x="4117025" y="3669878"/>
            <a:chExt cx="7411986" cy="2686472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F43953D1-AEDF-41D2-9686-9D40811EE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7025" y="3670141"/>
              <a:ext cx="2238926" cy="1299377"/>
            </a:xfrm>
            <a:prstGeom prst="rect">
              <a:avLst/>
            </a:prstGeom>
          </p:spPr>
        </p:pic>
        <p:sp>
          <p:nvSpPr>
            <p:cNvPr id="16" name="Espace réservé du texte 4">
              <a:extLst>
                <a:ext uri="{FF2B5EF4-FFF2-40B4-BE49-F238E27FC236}">
                  <a16:creationId xmlns:a16="http://schemas.microsoft.com/office/drawing/2014/main" id="{BE06CD03-FF9D-413D-A670-8A20A5314666}"/>
                </a:ext>
              </a:extLst>
            </p:cNvPr>
            <p:cNvSpPr txBox="1">
              <a:spLocks/>
            </p:cNvSpPr>
            <p:nvPr/>
          </p:nvSpPr>
          <p:spPr>
            <a:xfrm>
              <a:off x="4201865" y="3878529"/>
              <a:ext cx="1872586" cy="882073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1" kern="1200">
                  <a:solidFill>
                    <a:srgbClr val="003C79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/>
                <a:t>Formalisation et mise en place d’une démarche RSE</a:t>
              </a:r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307C8DD0-4A40-48FC-8D41-A069BF6CD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6916" y="3669878"/>
              <a:ext cx="2238926" cy="1299377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C2F92A78-41DC-46AB-B9FA-0B60BD82C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43770" y="3669878"/>
              <a:ext cx="2238926" cy="1299377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E843C69B-2AC9-41FE-B63F-DAC942718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7025" y="5056973"/>
              <a:ext cx="2238926" cy="1299377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A898E7B-6195-4063-BE6F-8ECC4A58B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0036" y="5039108"/>
              <a:ext cx="2238926" cy="1299377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F47DB642-8C9F-4996-B178-9532F30C6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0085" y="5014618"/>
              <a:ext cx="2238926" cy="1299377"/>
            </a:xfrm>
            <a:prstGeom prst="rect">
              <a:avLst/>
            </a:prstGeom>
          </p:spPr>
        </p:pic>
        <p:sp>
          <p:nvSpPr>
            <p:cNvPr id="23" name="Espace réservé du texte 4">
              <a:extLst>
                <a:ext uri="{FF2B5EF4-FFF2-40B4-BE49-F238E27FC236}">
                  <a16:creationId xmlns:a16="http://schemas.microsoft.com/office/drawing/2014/main" id="{7B3674DA-151C-4F64-8A59-D7980AB42F77}"/>
                </a:ext>
              </a:extLst>
            </p:cNvPr>
            <p:cNvSpPr txBox="1">
              <a:spLocks/>
            </p:cNvSpPr>
            <p:nvPr/>
          </p:nvSpPr>
          <p:spPr>
            <a:xfrm>
              <a:off x="6786079" y="3878528"/>
              <a:ext cx="1872586" cy="882073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1" kern="1200">
                  <a:solidFill>
                    <a:srgbClr val="003C79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/>
                <a:t>Dialogue social, conditions de travail, formation</a:t>
              </a:r>
            </a:p>
          </p:txBody>
        </p:sp>
        <p:sp>
          <p:nvSpPr>
            <p:cNvPr id="24" name="Espace réservé du texte 4">
              <a:extLst>
                <a:ext uri="{FF2B5EF4-FFF2-40B4-BE49-F238E27FC236}">
                  <a16:creationId xmlns:a16="http://schemas.microsoft.com/office/drawing/2014/main" id="{23D6E736-F17A-41E7-9300-6AA894EDD808}"/>
                </a:ext>
              </a:extLst>
            </p:cNvPr>
            <p:cNvSpPr txBox="1">
              <a:spLocks/>
            </p:cNvSpPr>
            <p:nvPr/>
          </p:nvSpPr>
          <p:spPr>
            <a:xfrm>
              <a:off x="9370782" y="3801674"/>
              <a:ext cx="1872586" cy="882073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1" kern="1200">
                  <a:solidFill>
                    <a:srgbClr val="003C79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/>
                <a:t>Emploi et implication vie locale</a:t>
              </a:r>
            </a:p>
          </p:txBody>
        </p:sp>
        <p:sp>
          <p:nvSpPr>
            <p:cNvPr id="25" name="Espace réservé du texte 4">
              <a:extLst>
                <a:ext uri="{FF2B5EF4-FFF2-40B4-BE49-F238E27FC236}">
                  <a16:creationId xmlns:a16="http://schemas.microsoft.com/office/drawing/2014/main" id="{2C737800-B4C6-46F9-B147-1DC0E4024E62}"/>
                </a:ext>
              </a:extLst>
            </p:cNvPr>
            <p:cNvSpPr txBox="1">
              <a:spLocks/>
            </p:cNvSpPr>
            <p:nvPr/>
          </p:nvSpPr>
          <p:spPr>
            <a:xfrm>
              <a:off x="4201864" y="5169592"/>
              <a:ext cx="1872585" cy="882073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1" kern="1200">
                  <a:solidFill>
                    <a:srgbClr val="003C79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/>
                <a:t>Transparence pratiques et </a:t>
              </a:r>
              <a:r>
                <a:rPr lang="fr-FR" sz="1400" dirty="0" err="1"/>
                <a:t>Sourcing</a:t>
              </a:r>
              <a:r>
                <a:rPr lang="fr-FR" sz="1400" dirty="0"/>
                <a:t> responsables</a:t>
              </a:r>
            </a:p>
          </p:txBody>
        </p:sp>
        <p:sp>
          <p:nvSpPr>
            <p:cNvPr id="26" name="Espace réservé du texte 4">
              <a:extLst>
                <a:ext uri="{FF2B5EF4-FFF2-40B4-BE49-F238E27FC236}">
                  <a16:creationId xmlns:a16="http://schemas.microsoft.com/office/drawing/2014/main" id="{C8D4EB2F-32A5-4707-AEFF-86FDAF68BEA6}"/>
                </a:ext>
              </a:extLst>
            </p:cNvPr>
            <p:cNvSpPr txBox="1">
              <a:spLocks/>
            </p:cNvSpPr>
            <p:nvPr/>
          </p:nvSpPr>
          <p:spPr>
            <a:xfrm>
              <a:off x="6786079" y="5178239"/>
              <a:ext cx="1872585" cy="882073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1" kern="1200">
                  <a:solidFill>
                    <a:srgbClr val="003C79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/>
                <a:t>Préservation environnement</a:t>
              </a:r>
            </a:p>
          </p:txBody>
        </p:sp>
        <p:sp>
          <p:nvSpPr>
            <p:cNvPr id="28" name="Espace réservé du texte 4">
              <a:extLst>
                <a:ext uri="{FF2B5EF4-FFF2-40B4-BE49-F238E27FC236}">
                  <a16:creationId xmlns:a16="http://schemas.microsoft.com/office/drawing/2014/main" id="{9A5C5F77-C75C-4A68-BA94-B6C3726A83B9}"/>
                </a:ext>
              </a:extLst>
            </p:cNvPr>
            <p:cNvSpPr txBox="1">
              <a:spLocks/>
            </p:cNvSpPr>
            <p:nvPr/>
          </p:nvSpPr>
          <p:spPr>
            <a:xfrm>
              <a:off x="9473255" y="5112830"/>
              <a:ext cx="1872586" cy="882073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1" kern="1200">
                  <a:solidFill>
                    <a:srgbClr val="003C79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1"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/>
                <a:t>Produits de qualité, sains et surs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78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Thème Office">
  <a:themeElements>
    <a:clrScheme name="Label PME+">
      <a:dk1>
        <a:srgbClr val="003C79"/>
      </a:dk1>
      <a:lt1>
        <a:sysClr val="window" lastClr="FFFFFF"/>
      </a:lt1>
      <a:dk2>
        <a:srgbClr val="003C79"/>
      </a:dk2>
      <a:lt2>
        <a:srgbClr val="FFFFFF"/>
      </a:lt2>
      <a:accent1>
        <a:srgbClr val="003C79"/>
      </a:accent1>
      <a:accent2>
        <a:srgbClr val="04687F"/>
      </a:accent2>
      <a:accent3>
        <a:srgbClr val="00A8A8"/>
      </a:accent3>
      <a:accent4>
        <a:srgbClr val="38D6B8"/>
      </a:accent4>
      <a:accent5>
        <a:srgbClr val="CEEFE3"/>
      </a:accent5>
      <a:accent6>
        <a:srgbClr val="F2B50A"/>
      </a:accent6>
      <a:hlink>
        <a:srgbClr val="F2B50A"/>
      </a:hlink>
      <a:folHlink>
        <a:srgbClr val="DA291C"/>
      </a:folHlink>
    </a:clrScheme>
    <a:fontScheme name="Personnalisé 3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hème Office">
  <a:themeElements>
    <a:clrScheme name="Label PME+">
      <a:dk1>
        <a:srgbClr val="003C79"/>
      </a:dk1>
      <a:lt1>
        <a:sysClr val="window" lastClr="FFFFFF"/>
      </a:lt1>
      <a:dk2>
        <a:srgbClr val="003C79"/>
      </a:dk2>
      <a:lt2>
        <a:srgbClr val="FFFFFF"/>
      </a:lt2>
      <a:accent1>
        <a:srgbClr val="003C79"/>
      </a:accent1>
      <a:accent2>
        <a:srgbClr val="04687F"/>
      </a:accent2>
      <a:accent3>
        <a:srgbClr val="00A8A8"/>
      </a:accent3>
      <a:accent4>
        <a:srgbClr val="38D6B8"/>
      </a:accent4>
      <a:accent5>
        <a:srgbClr val="CEEFE3"/>
      </a:accent5>
      <a:accent6>
        <a:srgbClr val="F2B50A"/>
      </a:accent6>
      <a:hlink>
        <a:srgbClr val="F2B50A"/>
      </a:hlink>
      <a:folHlink>
        <a:srgbClr val="DA291C"/>
      </a:folHlink>
    </a:clrScheme>
    <a:fontScheme name="Personnalisé 3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Thème Office">
  <a:themeElements>
    <a:clrScheme name="Label PME+">
      <a:dk1>
        <a:srgbClr val="003C79"/>
      </a:dk1>
      <a:lt1>
        <a:sysClr val="window" lastClr="FFFFFF"/>
      </a:lt1>
      <a:dk2>
        <a:srgbClr val="003C79"/>
      </a:dk2>
      <a:lt2>
        <a:srgbClr val="FFFFFF"/>
      </a:lt2>
      <a:accent1>
        <a:srgbClr val="003C79"/>
      </a:accent1>
      <a:accent2>
        <a:srgbClr val="04687F"/>
      </a:accent2>
      <a:accent3>
        <a:srgbClr val="00A8A8"/>
      </a:accent3>
      <a:accent4>
        <a:srgbClr val="38D6B8"/>
      </a:accent4>
      <a:accent5>
        <a:srgbClr val="CEEFE3"/>
      </a:accent5>
      <a:accent6>
        <a:srgbClr val="F2B50A"/>
      </a:accent6>
      <a:hlink>
        <a:srgbClr val="F2B50A"/>
      </a:hlink>
      <a:folHlink>
        <a:srgbClr val="DA291C"/>
      </a:folHlink>
    </a:clrScheme>
    <a:fontScheme name="Personnalisé 3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719</Words>
  <Application>Microsoft Office PowerPoint</Application>
  <PresentationFormat>Grand écran</PresentationFormat>
  <Paragraphs>101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</vt:lpstr>
      <vt:lpstr>Calibri</vt:lpstr>
      <vt:lpstr>DIN Pro Bold</vt:lpstr>
      <vt:lpstr>HelveticaNeueLT Std</vt:lpstr>
      <vt:lpstr>Roboto</vt:lpstr>
      <vt:lpstr>Segoe UI</vt:lpstr>
      <vt:lpstr>Sriracha</vt:lpstr>
      <vt:lpstr>2_Thème Office</vt:lpstr>
      <vt:lpstr>4_Thème Office</vt:lpstr>
      <vt:lpstr>5_Thème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démarche PME+</vt:lpstr>
      <vt:lpstr>La démarche PME+</vt:lpstr>
      <vt:lpstr>La démarche PME+</vt:lpstr>
      <vt:lpstr>La démarche PME+</vt:lpstr>
      <vt:lpstr>Les enseignes soutiennent PME+</vt:lpstr>
      <vt:lpstr>Les partenaires </vt:lpstr>
      <vt:lpstr>Les avantages</vt:lpstr>
      <vt:lpstr>Quelques démarches menées</vt:lpstr>
      <vt:lpstr>+ d’humain</vt:lpstr>
      <vt:lpstr>+ d’emploi</vt:lpstr>
      <vt:lpstr>+ d’environnement</vt:lpstr>
      <vt:lpstr>Perspectives 2019</vt:lpstr>
      <vt:lpstr>Perspectives 2019</vt:lpstr>
      <vt:lpstr>Merci à tous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Robin NICAUD</dc:creator>
  <cp:lastModifiedBy>Isabelle FRAPPAT</cp:lastModifiedBy>
  <cp:revision>66</cp:revision>
  <dcterms:created xsi:type="dcterms:W3CDTF">2018-11-27T09:27:07Z</dcterms:created>
  <dcterms:modified xsi:type="dcterms:W3CDTF">2019-02-05T16:26:09Z</dcterms:modified>
</cp:coreProperties>
</file>